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Dela Gothic One"/>
      <p:regular r:id="rId19"/>
    </p:embeddedFont>
    <p:embeddedFont>
      <p:font typeface="Dela Gothic One"/>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709863"/>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Sentiment Analysis: Understanding Customer Emotions</a:t>
            </a:r>
            <a:endParaRPr lang="en-US" sz="4450" dirty="0"/>
          </a:p>
        </p:txBody>
      </p:sp>
      <p:sp>
        <p:nvSpPr>
          <p:cNvPr id="4" name="Text 1"/>
          <p:cNvSpPr/>
          <p:nvPr/>
        </p:nvSpPr>
        <p:spPr>
          <a:xfrm>
            <a:off x="758309" y="517290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Unlocking insights from text. A journey into sentiment analysis.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385548" y="572214"/>
            <a:ext cx="7950041" cy="684133"/>
          </a:xfrm>
          <a:prstGeom prst="rect">
            <a:avLst/>
          </a:prstGeom>
          <a:noFill/>
          <a:ln/>
        </p:spPr>
        <p:txBody>
          <a:bodyPr wrap="none" lIns="0" tIns="0" rIns="0" bIns="0" rtlCol="0" anchor="t"/>
          <a:lstStyle/>
          <a:p>
            <a:pPr algn="l" indent="0" marL="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Potential Improvements</a:t>
            </a:r>
            <a:endParaRPr lang="en-US" sz="4300" dirty="0"/>
          </a:p>
        </p:txBody>
      </p:sp>
      <p:sp>
        <p:nvSpPr>
          <p:cNvPr id="4" name="Shape 1"/>
          <p:cNvSpPr/>
          <p:nvPr/>
        </p:nvSpPr>
        <p:spPr>
          <a:xfrm>
            <a:off x="4385548" y="1802249"/>
            <a:ext cx="467916" cy="467916"/>
          </a:xfrm>
          <a:prstGeom prst="roundRect">
            <a:avLst>
              <a:gd name="adj" fmla="val 18670"/>
            </a:avLst>
          </a:prstGeom>
          <a:solidFill>
            <a:srgbClr val="740B0B"/>
          </a:solidFill>
          <a:ln w="7620">
            <a:solidFill>
              <a:srgbClr val="8D2424"/>
            </a:solidFill>
            <a:prstDash val="solid"/>
          </a:ln>
        </p:spPr>
      </p:sp>
      <p:sp>
        <p:nvSpPr>
          <p:cNvPr id="5" name="Text 2"/>
          <p:cNvSpPr/>
          <p:nvPr/>
        </p:nvSpPr>
        <p:spPr>
          <a:xfrm>
            <a:off x="5061347" y="1802249"/>
            <a:ext cx="4552355"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Expand the Emotion Lexicon</a:t>
            </a:r>
            <a:endParaRPr lang="en-US" sz="2150" dirty="0"/>
          </a:p>
        </p:txBody>
      </p:sp>
      <p:sp>
        <p:nvSpPr>
          <p:cNvPr id="6" name="Text 3"/>
          <p:cNvSpPr/>
          <p:nvPr/>
        </p:nvSpPr>
        <p:spPr>
          <a:xfrm>
            <a:off x="5061347" y="2269093"/>
            <a:ext cx="8841105" cy="66555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A broader lexicon can help capture a wider range of emotions and improve the accuracy of emotion classification (NRC emotion lexicon).</a:t>
            </a:r>
            <a:endParaRPr lang="en-US" sz="1600" dirty="0"/>
          </a:p>
        </p:txBody>
      </p:sp>
      <p:sp>
        <p:nvSpPr>
          <p:cNvPr id="7" name="Shape 4"/>
          <p:cNvSpPr/>
          <p:nvPr/>
        </p:nvSpPr>
        <p:spPr>
          <a:xfrm>
            <a:off x="4385548" y="3376493"/>
            <a:ext cx="467916" cy="467916"/>
          </a:xfrm>
          <a:prstGeom prst="roundRect">
            <a:avLst>
              <a:gd name="adj" fmla="val 18670"/>
            </a:avLst>
          </a:prstGeom>
          <a:solidFill>
            <a:srgbClr val="740B0B"/>
          </a:solidFill>
          <a:ln w="7620">
            <a:solidFill>
              <a:srgbClr val="8D2424"/>
            </a:solidFill>
            <a:prstDash val="solid"/>
          </a:ln>
        </p:spPr>
      </p:sp>
      <p:sp>
        <p:nvSpPr>
          <p:cNvPr id="8" name="Text 5"/>
          <p:cNvSpPr/>
          <p:nvPr/>
        </p:nvSpPr>
        <p:spPr>
          <a:xfrm>
            <a:off x="5061347" y="3376493"/>
            <a:ext cx="4556998"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Address Sarcasm and Irony</a:t>
            </a:r>
            <a:endParaRPr lang="en-US" sz="2150" dirty="0"/>
          </a:p>
        </p:txBody>
      </p:sp>
      <p:sp>
        <p:nvSpPr>
          <p:cNvPr id="9" name="Text 6"/>
          <p:cNvSpPr/>
          <p:nvPr/>
        </p:nvSpPr>
        <p:spPr>
          <a:xfrm>
            <a:off x="5061347" y="3843337"/>
            <a:ext cx="8841105" cy="66555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Sarcasm and irony often express the opposite of their literal meaning, posing a challenge for sentiment analysis.</a:t>
            </a:r>
            <a:endParaRPr lang="en-US" sz="1600" dirty="0"/>
          </a:p>
        </p:txBody>
      </p:sp>
      <p:sp>
        <p:nvSpPr>
          <p:cNvPr id="10" name="Shape 7"/>
          <p:cNvSpPr/>
          <p:nvPr/>
        </p:nvSpPr>
        <p:spPr>
          <a:xfrm>
            <a:off x="4385548" y="4950738"/>
            <a:ext cx="467916" cy="467916"/>
          </a:xfrm>
          <a:prstGeom prst="roundRect">
            <a:avLst>
              <a:gd name="adj" fmla="val 18670"/>
            </a:avLst>
          </a:prstGeom>
          <a:solidFill>
            <a:srgbClr val="740B0B"/>
          </a:solidFill>
          <a:ln w="7620">
            <a:solidFill>
              <a:srgbClr val="8D2424"/>
            </a:solidFill>
            <a:prstDash val="solid"/>
          </a:ln>
        </p:spPr>
      </p:sp>
      <p:sp>
        <p:nvSpPr>
          <p:cNvPr id="11" name="Text 8"/>
          <p:cNvSpPr/>
          <p:nvPr/>
        </p:nvSpPr>
        <p:spPr>
          <a:xfrm>
            <a:off x="5061347" y="4950738"/>
            <a:ext cx="3428286"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Model Customization</a:t>
            </a:r>
            <a:endParaRPr lang="en-US" sz="2150" dirty="0"/>
          </a:p>
        </p:txBody>
      </p:sp>
      <p:sp>
        <p:nvSpPr>
          <p:cNvPr id="12" name="Text 9"/>
          <p:cNvSpPr/>
          <p:nvPr/>
        </p:nvSpPr>
        <p:spPr>
          <a:xfrm>
            <a:off x="5061347" y="5417582"/>
            <a:ext cx="8841105" cy="66555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Developing tailored sentiment models specific to industries or applications for optimized performance.</a:t>
            </a:r>
            <a:endParaRPr lang="en-US" sz="1600" dirty="0"/>
          </a:p>
        </p:txBody>
      </p:sp>
      <p:sp>
        <p:nvSpPr>
          <p:cNvPr id="13" name="Shape 10"/>
          <p:cNvSpPr/>
          <p:nvPr/>
        </p:nvSpPr>
        <p:spPr>
          <a:xfrm>
            <a:off x="4385548" y="6524982"/>
            <a:ext cx="467916" cy="467916"/>
          </a:xfrm>
          <a:prstGeom prst="roundRect">
            <a:avLst>
              <a:gd name="adj" fmla="val 18670"/>
            </a:avLst>
          </a:prstGeom>
          <a:solidFill>
            <a:srgbClr val="740B0B"/>
          </a:solidFill>
          <a:ln w="7620">
            <a:solidFill>
              <a:srgbClr val="8D2424"/>
            </a:solidFill>
            <a:prstDash val="solid"/>
          </a:ln>
        </p:spPr>
      </p:sp>
      <p:sp>
        <p:nvSpPr>
          <p:cNvPr id="14" name="Text 11"/>
          <p:cNvSpPr/>
          <p:nvPr/>
        </p:nvSpPr>
        <p:spPr>
          <a:xfrm>
            <a:off x="5061347" y="6524982"/>
            <a:ext cx="3501628"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Real-time Processing</a:t>
            </a:r>
            <a:endParaRPr lang="en-US" sz="2150" dirty="0"/>
          </a:p>
        </p:txBody>
      </p:sp>
      <p:sp>
        <p:nvSpPr>
          <p:cNvPr id="15" name="Text 12"/>
          <p:cNvSpPr/>
          <p:nvPr/>
        </p:nvSpPr>
        <p:spPr>
          <a:xfrm>
            <a:off x="5061347" y="6991826"/>
            <a:ext cx="8841105" cy="66555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Implementing real-time APIs for instant text analysis, enabling quick insights for various applications.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2379821"/>
            <a:ext cx="8992910"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and Next Steps</a:t>
            </a:r>
            <a:endParaRPr lang="en-US" sz="4450" dirty="0"/>
          </a:p>
        </p:txBody>
      </p:sp>
      <p:sp>
        <p:nvSpPr>
          <p:cNvPr id="3" name="Text 1"/>
          <p:cNvSpPr/>
          <p:nvPr/>
        </p:nvSpPr>
        <p:spPr>
          <a:xfrm>
            <a:off x="758309" y="3525798"/>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In this presentation, we explored the world of sentiment analysis, from its basic definition to its various applications and unique features. By understanding customer emotions, businesses can make better decisions, improve customer service, and protect their brand reputation.</a:t>
            </a:r>
            <a:endParaRPr lang="en-US" sz="1700" dirty="0"/>
          </a:p>
        </p:txBody>
      </p:sp>
      <p:sp>
        <p:nvSpPr>
          <p:cNvPr id="4" name="Text 2"/>
          <p:cNvSpPr/>
          <p:nvPr/>
        </p:nvSpPr>
        <p:spPr>
          <a:xfrm>
            <a:off x="758309" y="4809649"/>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As a next step, we recommend exploring our real-time APIs for sentiment analysis and integrating them into your existing platforms. You can also reach out to our team to discuss creating a customizable sentiment model tailored to your specific industry and applications.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600200" y="2971800"/>
            <a:ext cx="2286000" cy="2286000"/>
          </a:xfrm>
          <a:prstGeom prst="rect">
            <a:avLst/>
          </a:prstGeom>
        </p:spPr>
      </p:pic>
      <p:sp>
        <p:nvSpPr>
          <p:cNvPr id="3" name="Text 0"/>
          <p:cNvSpPr/>
          <p:nvPr/>
        </p:nvSpPr>
        <p:spPr>
          <a:xfrm>
            <a:off x="6244709" y="1651278"/>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Thank You</a:t>
            </a:r>
            <a:endParaRPr lang="en-US" sz="4450" dirty="0"/>
          </a:p>
        </p:txBody>
      </p:sp>
      <p:sp>
        <p:nvSpPr>
          <p:cNvPr id="4" name="Text 1"/>
          <p:cNvSpPr/>
          <p:nvPr/>
        </p:nvSpPr>
        <p:spPr>
          <a:xfrm>
            <a:off x="6244709" y="268890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We appreciate your time and attention.</a:t>
            </a:r>
            <a:endParaRPr lang="en-US" sz="1700" dirty="0"/>
          </a:p>
        </p:txBody>
      </p:sp>
      <p:sp>
        <p:nvSpPr>
          <p:cNvPr id="5" name="Text 2"/>
          <p:cNvSpPr/>
          <p:nvPr/>
        </p:nvSpPr>
        <p:spPr>
          <a:xfrm>
            <a:off x="6244709" y="3279338"/>
            <a:ext cx="76273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6" name="Text 3"/>
          <p:cNvSpPr/>
          <p:nvPr/>
        </p:nvSpPr>
        <p:spPr>
          <a:xfrm>
            <a:off x="6244709" y="3869769"/>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Jayal Shah</a:t>
            </a:r>
            <a:endParaRPr lang="en-US" sz="1700" dirty="0"/>
          </a:p>
        </p:txBody>
      </p:sp>
      <p:sp>
        <p:nvSpPr>
          <p:cNvPr id="7" name="Text 4"/>
          <p:cNvSpPr/>
          <p:nvPr/>
        </p:nvSpPr>
        <p:spPr>
          <a:xfrm>
            <a:off x="6244709" y="4460200"/>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Mayank Jangid</a:t>
            </a:r>
            <a:endParaRPr lang="en-US" sz="1700" dirty="0"/>
          </a:p>
        </p:txBody>
      </p:sp>
      <p:sp>
        <p:nvSpPr>
          <p:cNvPr id="8" name="Text 5"/>
          <p:cNvSpPr/>
          <p:nvPr/>
        </p:nvSpPr>
        <p:spPr>
          <a:xfrm>
            <a:off x="6244709" y="5050631"/>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Raj Patel</a:t>
            </a:r>
            <a:endParaRPr lang="en-US" sz="1700" dirty="0"/>
          </a:p>
        </p:txBody>
      </p:sp>
      <p:sp>
        <p:nvSpPr>
          <p:cNvPr id="9" name="Text 6"/>
          <p:cNvSpPr/>
          <p:nvPr/>
        </p:nvSpPr>
        <p:spPr>
          <a:xfrm>
            <a:off x="6244709" y="5641062"/>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Sakshi Makwana</a:t>
            </a:r>
            <a:endParaRPr lang="en-US" sz="1700" dirty="0"/>
          </a:p>
        </p:txBody>
      </p:sp>
      <p:sp>
        <p:nvSpPr>
          <p:cNvPr id="10" name="Text 7"/>
          <p:cNvSpPr/>
          <p:nvPr/>
        </p:nvSpPr>
        <p:spPr>
          <a:xfrm>
            <a:off x="6244709" y="6231493"/>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Vishwas Patel</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811649"/>
            <a:ext cx="1187124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Introduction to Sentiment Analysis</a:t>
            </a:r>
            <a:endParaRPr lang="en-US" sz="4450" dirty="0"/>
          </a:p>
        </p:txBody>
      </p:sp>
      <p:sp>
        <p:nvSpPr>
          <p:cNvPr id="3" name="Text 1"/>
          <p:cNvSpPr/>
          <p:nvPr/>
        </p:nvSpPr>
        <p:spPr>
          <a:xfrm>
            <a:off x="758309" y="1957626"/>
            <a:ext cx="13113782" cy="1300163"/>
          </a:xfrm>
          <a:prstGeom prst="rect">
            <a:avLst/>
          </a:prstGeom>
          <a:noFill/>
          <a:ln/>
        </p:spPr>
        <p:txBody>
          <a:bodyPr wrap="square" lIns="0" tIns="0" rIns="0" bIns="0" rtlCol="0" anchor="t"/>
          <a:lstStyle/>
          <a:p>
            <a:pPr algn="l" indent="0" marL="0">
              <a:lnSpc>
                <a:spcPts val="3400"/>
              </a:lnSpc>
              <a:buNone/>
            </a:pPr>
            <a:r>
              <a:rPr lang="en-US" sz="2100" b="1" dirty="0">
                <a:solidFill>
                  <a:srgbClr val="FFE5E5"/>
                </a:solidFill>
                <a:latin typeface="DM Sans" pitchFamily="34" charset="0"/>
                <a:ea typeface="DM Sans" pitchFamily="34" charset="-122"/>
                <a:cs typeface="DM Sans" pitchFamily="34" charset="-120"/>
              </a:rPr>
              <a:t>Sentiment Analysis</a:t>
            </a:r>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 (also known as </a:t>
            </a:r>
            <a:pPr algn="l" indent="0" marL="0">
              <a:lnSpc>
                <a:spcPts val="3400"/>
              </a:lnSpc>
              <a:buNone/>
            </a:pPr>
            <a:r>
              <a:rPr lang="en-US" sz="2100" b="1" dirty="0">
                <a:solidFill>
                  <a:srgbClr val="FFE5E5"/>
                </a:solidFill>
                <a:latin typeface="DM Sans" pitchFamily="34" charset="0"/>
                <a:ea typeface="DM Sans" pitchFamily="34" charset="-122"/>
                <a:cs typeface="DM Sans" pitchFamily="34" charset="-120"/>
              </a:rPr>
              <a:t>opinion mining</a:t>
            </a:r>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 is the process of using natural language processing (NLP), machine learning (ML), and computational linguistics to determine the emotional tone behind a piece of text. Essentially, it helps to understand whether the sentiment is positive, negative, or neutral.</a:t>
            </a:r>
            <a:endParaRPr lang="en-US" sz="2100" dirty="0"/>
          </a:p>
        </p:txBody>
      </p:sp>
      <p:sp>
        <p:nvSpPr>
          <p:cNvPr id="4" name="Text 2"/>
          <p:cNvSpPr/>
          <p:nvPr/>
        </p:nvSpPr>
        <p:spPr>
          <a:xfrm>
            <a:off x="758309" y="3501509"/>
            <a:ext cx="13113782" cy="866775"/>
          </a:xfrm>
          <a:prstGeom prst="rect">
            <a:avLst/>
          </a:prstGeom>
          <a:noFill/>
          <a:ln/>
        </p:spPr>
        <p:txBody>
          <a:bodyPr wrap="squar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It helps businesses and individuals understand opinions, emotions, and attitudes expressed in written language.</a:t>
            </a:r>
            <a:endParaRPr lang="en-US" sz="2100" dirty="0"/>
          </a:p>
        </p:txBody>
      </p:sp>
      <p:sp>
        <p:nvSpPr>
          <p:cNvPr id="5" name="Text 3"/>
          <p:cNvSpPr/>
          <p:nvPr/>
        </p:nvSpPr>
        <p:spPr>
          <a:xfrm>
            <a:off x="758309" y="4612005"/>
            <a:ext cx="13113782" cy="433388"/>
          </a:xfrm>
          <a:prstGeom prst="rect">
            <a:avLst/>
          </a:prstGeom>
          <a:noFill/>
          <a:ln/>
        </p:spPr>
        <p:txBody>
          <a:bodyPr wrap="non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Widely applied in areas such as:</a:t>
            </a:r>
            <a:endParaRPr lang="en-US" sz="2100" dirty="0"/>
          </a:p>
        </p:txBody>
      </p:sp>
      <p:sp>
        <p:nvSpPr>
          <p:cNvPr id="6" name="Text 4"/>
          <p:cNvSpPr/>
          <p:nvPr/>
        </p:nvSpPr>
        <p:spPr>
          <a:xfrm>
            <a:off x="758309" y="5289113"/>
            <a:ext cx="13113782" cy="433388"/>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Analyzing customer feedback from reviews and social media.</a:t>
            </a:r>
            <a:endParaRPr lang="en-US" sz="1700" dirty="0"/>
          </a:p>
        </p:txBody>
      </p:sp>
      <p:sp>
        <p:nvSpPr>
          <p:cNvPr id="7" name="Text 5"/>
          <p:cNvSpPr/>
          <p:nvPr/>
        </p:nvSpPr>
        <p:spPr>
          <a:xfrm>
            <a:off x="758309" y="5798225"/>
            <a:ext cx="13113782" cy="433388"/>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Understanding public opinions in surveys or polls.</a:t>
            </a:r>
            <a:endParaRPr lang="en-US" sz="1700" dirty="0"/>
          </a:p>
        </p:txBody>
      </p:sp>
      <p:sp>
        <p:nvSpPr>
          <p:cNvPr id="8" name="Text 6"/>
          <p:cNvSpPr/>
          <p:nvPr/>
        </p:nvSpPr>
        <p:spPr>
          <a:xfrm>
            <a:off x="758309" y="6307336"/>
            <a:ext cx="13113782" cy="433388"/>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Monitoring brand reputation and trends.</a:t>
            </a:r>
            <a:endParaRPr lang="en-US" sz="1700" dirty="0"/>
          </a:p>
        </p:txBody>
      </p:sp>
      <p:sp>
        <p:nvSpPr>
          <p:cNvPr id="9" name="Text 7"/>
          <p:cNvSpPr/>
          <p:nvPr/>
        </p:nvSpPr>
        <p:spPr>
          <a:xfrm>
            <a:off x="758309" y="6984444"/>
            <a:ext cx="13113782" cy="433388"/>
          </a:xfrm>
          <a:prstGeom prst="rect">
            <a:avLst/>
          </a:prstGeom>
          <a:noFill/>
          <a:ln/>
        </p:spPr>
        <p:txBody>
          <a:bodyPr wrap="non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Example: A company analyzes tweets about its products to gauge customer satisfaction.</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5183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Objectives of Sentiment Analysis</a:t>
            </a:r>
            <a:endParaRPr lang="en-US" sz="4450" dirty="0"/>
          </a:p>
        </p:txBody>
      </p:sp>
      <p:sp>
        <p:nvSpPr>
          <p:cNvPr id="4" name="Shape 1"/>
          <p:cNvSpPr/>
          <p:nvPr/>
        </p:nvSpPr>
        <p:spPr>
          <a:xfrm>
            <a:off x="758309" y="3345894"/>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830997" y="3375839"/>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3345894"/>
            <a:ext cx="3001447"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Customer Satisfaction</a:t>
            </a:r>
            <a:endParaRPr lang="en-US" sz="2200" dirty="0"/>
          </a:p>
        </p:txBody>
      </p:sp>
      <p:sp>
        <p:nvSpPr>
          <p:cNvPr id="7" name="Text 4"/>
          <p:cNvSpPr/>
          <p:nvPr/>
        </p:nvSpPr>
        <p:spPr>
          <a:xfrm>
            <a:off x="1462326" y="4188262"/>
            <a:ext cx="3001447"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Measure customer happiness.</a:t>
            </a:r>
            <a:endParaRPr lang="en-US" sz="1700" dirty="0"/>
          </a:p>
        </p:txBody>
      </p:sp>
      <p:sp>
        <p:nvSpPr>
          <p:cNvPr id="8" name="Shape 5"/>
          <p:cNvSpPr/>
          <p:nvPr/>
        </p:nvSpPr>
        <p:spPr>
          <a:xfrm>
            <a:off x="4680347" y="3345894"/>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4753035" y="3375839"/>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3345894"/>
            <a:ext cx="296441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Brand Perception</a:t>
            </a:r>
            <a:endParaRPr lang="en-US" sz="2200" dirty="0"/>
          </a:p>
        </p:txBody>
      </p:sp>
      <p:sp>
        <p:nvSpPr>
          <p:cNvPr id="11" name="Text 8"/>
          <p:cNvSpPr/>
          <p:nvPr/>
        </p:nvSpPr>
        <p:spPr>
          <a:xfrm>
            <a:off x="5384363" y="3832027"/>
            <a:ext cx="3001447"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Understand brand image.</a:t>
            </a:r>
            <a:endParaRPr lang="en-US" sz="1700" dirty="0"/>
          </a:p>
        </p:txBody>
      </p:sp>
      <p:sp>
        <p:nvSpPr>
          <p:cNvPr id="12" name="Shape 9"/>
          <p:cNvSpPr/>
          <p:nvPr/>
        </p:nvSpPr>
        <p:spPr>
          <a:xfrm>
            <a:off x="758309" y="5341977"/>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30997" y="5371921"/>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5341977"/>
            <a:ext cx="3001447"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Product Feedback</a:t>
            </a:r>
            <a:endParaRPr lang="en-US" sz="2200" dirty="0"/>
          </a:p>
        </p:txBody>
      </p:sp>
      <p:sp>
        <p:nvSpPr>
          <p:cNvPr id="15" name="Text 12"/>
          <p:cNvSpPr/>
          <p:nvPr/>
        </p:nvSpPr>
        <p:spPr>
          <a:xfrm>
            <a:off x="1462326" y="6184344"/>
            <a:ext cx="3001447"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Gather product opinions.</a:t>
            </a:r>
            <a:endParaRPr lang="en-US" sz="1700" dirty="0"/>
          </a:p>
        </p:txBody>
      </p:sp>
      <p:sp>
        <p:nvSpPr>
          <p:cNvPr id="16" name="Shape 13"/>
          <p:cNvSpPr/>
          <p:nvPr/>
        </p:nvSpPr>
        <p:spPr>
          <a:xfrm>
            <a:off x="4680347" y="5341977"/>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4753035" y="5371921"/>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5384363" y="5341977"/>
            <a:ext cx="3001447"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Improve Decision-Making</a:t>
            </a:r>
            <a:endParaRPr lang="en-US" sz="2200" dirty="0"/>
          </a:p>
        </p:txBody>
      </p:sp>
      <p:sp>
        <p:nvSpPr>
          <p:cNvPr id="19" name="Text 16"/>
          <p:cNvSpPr/>
          <p:nvPr/>
        </p:nvSpPr>
        <p:spPr>
          <a:xfrm>
            <a:off x="5384363" y="6184344"/>
            <a:ext cx="3001447"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insights to inform business strategies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270760"/>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Defining Sentiment Analysis</a:t>
            </a:r>
            <a:endParaRPr lang="en-US" sz="4450" dirty="0"/>
          </a:p>
        </p:txBody>
      </p:sp>
      <p:pic>
        <p:nvPicPr>
          <p:cNvPr id="4" name="Image 1" descr="preencoded.png">    </p:cNvPr>
          <p:cNvPicPr>
            <a:picLocks noChangeAspect="1"/>
          </p:cNvPicPr>
          <p:nvPr/>
        </p:nvPicPr>
        <p:blipFill>
          <a:blip r:embed="rId2"/>
          <a:stretch>
            <a:fillRect/>
          </a:stretch>
        </p:blipFill>
        <p:spPr>
          <a:xfrm>
            <a:off x="6244709" y="4021098"/>
            <a:ext cx="541615" cy="541615"/>
          </a:xfrm>
          <a:prstGeom prst="rect">
            <a:avLst/>
          </a:prstGeom>
        </p:spPr>
      </p:pic>
      <p:sp>
        <p:nvSpPr>
          <p:cNvPr id="5" name="Text 1"/>
          <p:cNvSpPr/>
          <p:nvPr/>
        </p:nvSpPr>
        <p:spPr>
          <a:xfrm>
            <a:off x="6244709" y="4779288"/>
            <a:ext cx="232576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Positive</a:t>
            </a:r>
            <a:endParaRPr lang="en-US" sz="2200" dirty="0"/>
          </a:p>
        </p:txBody>
      </p:sp>
      <p:sp>
        <p:nvSpPr>
          <p:cNvPr id="6" name="Text 2"/>
          <p:cNvSpPr/>
          <p:nvPr/>
        </p:nvSpPr>
        <p:spPr>
          <a:xfrm>
            <a:off x="6244709" y="5265420"/>
            <a:ext cx="2325767"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Brilliant effort, loved your work!</a:t>
            </a:r>
            <a:endParaRPr lang="en-US" sz="1700" dirty="0"/>
          </a:p>
        </p:txBody>
      </p:sp>
      <p:pic>
        <p:nvPicPr>
          <p:cNvPr id="7" name="Image 2" descr="preencoded.png">    </p:cNvPr>
          <p:cNvPicPr>
            <a:picLocks noChangeAspect="1"/>
          </p:cNvPicPr>
          <p:nvPr/>
        </p:nvPicPr>
        <p:blipFill>
          <a:blip r:embed="rId3"/>
          <a:stretch>
            <a:fillRect/>
          </a:stretch>
        </p:blipFill>
        <p:spPr>
          <a:xfrm>
            <a:off x="8895398" y="4021098"/>
            <a:ext cx="541615" cy="541615"/>
          </a:xfrm>
          <a:prstGeom prst="rect">
            <a:avLst/>
          </a:prstGeom>
        </p:spPr>
      </p:pic>
      <p:sp>
        <p:nvSpPr>
          <p:cNvPr id="8" name="Text 3"/>
          <p:cNvSpPr/>
          <p:nvPr/>
        </p:nvSpPr>
        <p:spPr>
          <a:xfrm>
            <a:off x="8895398" y="4779288"/>
            <a:ext cx="232588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Neutral</a:t>
            </a:r>
            <a:endParaRPr lang="en-US" sz="2200" dirty="0"/>
          </a:p>
        </p:txBody>
      </p:sp>
      <p:sp>
        <p:nvSpPr>
          <p:cNvPr id="9" name="Text 4"/>
          <p:cNvSpPr/>
          <p:nvPr/>
        </p:nvSpPr>
        <p:spPr>
          <a:xfrm>
            <a:off x="8895398" y="5265420"/>
            <a:ext cx="23258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Good job but needs improvement.</a:t>
            </a:r>
            <a:endParaRPr lang="en-US" sz="1700" dirty="0"/>
          </a:p>
        </p:txBody>
      </p:sp>
      <p:pic>
        <p:nvPicPr>
          <p:cNvPr id="10" name="Image 3" descr="preencoded.png">    </p:cNvPr>
          <p:cNvPicPr>
            <a:picLocks noChangeAspect="1"/>
          </p:cNvPicPr>
          <p:nvPr/>
        </p:nvPicPr>
        <p:blipFill>
          <a:blip r:embed="rId4"/>
          <a:stretch>
            <a:fillRect/>
          </a:stretch>
        </p:blipFill>
        <p:spPr>
          <a:xfrm>
            <a:off x="11546205" y="4021098"/>
            <a:ext cx="541615" cy="541615"/>
          </a:xfrm>
          <a:prstGeom prst="rect">
            <a:avLst/>
          </a:prstGeom>
        </p:spPr>
      </p:pic>
      <p:sp>
        <p:nvSpPr>
          <p:cNvPr id="11" name="Text 5"/>
          <p:cNvSpPr/>
          <p:nvPr/>
        </p:nvSpPr>
        <p:spPr>
          <a:xfrm>
            <a:off x="11546205" y="4779288"/>
            <a:ext cx="232576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Negative</a:t>
            </a:r>
            <a:endParaRPr lang="en-US" sz="2200" dirty="0"/>
          </a:p>
        </p:txBody>
      </p:sp>
      <p:sp>
        <p:nvSpPr>
          <p:cNvPr id="12" name="Text 6"/>
          <p:cNvSpPr/>
          <p:nvPr/>
        </p:nvSpPr>
        <p:spPr>
          <a:xfrm>
            <a:off x="11546205" y="5265420"/>
            <a:ext cx="2325767"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Totally dissatisfied with the service.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116687"/>
            <a:ext cx="12416195"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Dataset Collection and Improvement</a:t>
            </a:r>
            <a:endParaRPr lang="en-US" sz="4450" dirty="0"/>
          </a:p>
        </p:txBody>
      </p:sp>
      <p:sp>
        <p:nvSpPr>
          <p:cNvPr id="3" name="Text 1"/>
          <p:cNvSpPr/>
          <p:nvPr/>
        </p:nvSpPr>
        <p:spPr>
          <a:xfrm>
            <a:off x="758309" y="2370892"/>
            <a:ext cx="6712625"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Custom Dataset for Improved Accuracy</a:t>
            </a:r>
            <a:endParaRPr lang="en-US" sz="2200" dirty="0"/>
          </a:p>
        </p:txBody>
      </p:sp>
      <p:sp>
        <p:nvSpPr>
          <p:cNvPr id="4" name="Text 2"/>
          <p:cNvSpPr/>
          <p:nvPr/>
        </p:nvSpPr>
        <p:spPr>
          <a:xfrm>
            <a:off x="758309" y="2943701"/>
            <a:ext cx="888456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To enhance the accuracy of our sentiment analysis, we created our own dataset. Here's why:</a:t>
            </a:r>
            <a:endParaRPr lang="en-US" sz="1700" dirty="0"/>
          </a:p>
        </p:txBody>
      </p:sp>
      <p:sp>
        <p:nvSpPr>
          <p:cNvPr id="5" name="Text 3"/>
          <p:cNvSpPr/>
          <p:nvPr/>
        </p:nvSpPr>
        <p:spPr>
          <a:xfrm>
            <a:off x="758309" y="3832027"/>
            <a:ext cx="8884563"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Domain Specificity:</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Generic datasets may not capture nuances in specific industries or contexts.</a:t>
            </a:r>
            <a:endParaRPr lang="en-US" sz="1700" dirty="0"/>
          </a:p>
        </p:txBody>
      </p:sp>
      <p:sp>
        <p:nvSpPr>
          <p:cNvPr id="6" name="Text 4"/>
          <p:cNvSpPr/>
          <p:nvPr/>
        </p:nvSpPr>
        <p:spPr>
          <a:xfrm>
            <a:off x="758309" y="4601170"/>
            <a:ext cx="8884563"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Data Relevance:</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Our dataset is tailored to analyze the emotions and sentiments of the newer generation. </a:t>
            </a:r>
            <a:endParaRPr lang="en-US" sz="1700" dirty="0"/>
          </a:p>
        </p:txBody>
      </p:sp>
      <p:sp>
        <p:nvSpPr>
          <p:cNvPr id="7" name="Text 5"/>
          <p:cNvSpPr/>
          <p:nvPr/>
        </p:nvSpPr>
        <p:spPr>
          <a:xfrm>
            <a:off x="758309" y="5370314"/>
            <a:ext cx="8884563"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Reduced Bias:</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By controlling the data collection process, we minimize potential biases present in pre-existing datasets.</a:t>
            </a:r>
            <a:endParaRPr lang="en-US" sz="1700" dirty="0"/>
          </a:p>
        </p:txBody>
      </p:sp>
      <p:pic>
        <p:nvPicPr>
          <p:cNvPr id="8" name="Image 0" descr="preencoded.png">    </p:cNvPr>
          <p:cNvPicPr>
            <a:picLocks noChangeAspect="1"/>
          </p:cNvPicPr>
          <p:nvPr/>
        </p:nvPicPr>
        <p:blipFill>
          <a:blip r:embed="rId1"/>
          <a:stretch>
            <a:fillRect/>
          </a:stretch>
        </p:blipFill>
        <p:spPr>
          <a:xfrm>
            <a:off x="10179129" y="2398038"/>
            <a:ext cx="3700463" cy="1870710"/>
          </a:xfrm>
          <a:prstGeom prst="rect">
            <a:avLst/>
          </a:prstGeom>
        </p:spPr>
      </p:pic>
      <p:pic>
        <p:nvPicPr>
          <p:cNvPr id="9" name="Image 1" descr="preencoded.png">    </p:cNvPr>
          <p:cNvPicPr>
            <a:picLocks noChangeAspect="1"/>
          </p:cNvPicPr>
          <p:nvPr/>
        </p:nvPicPr>
        <p:blipFill>
          <a:blip r:embed="rId2"/>
          <a:stretch>
            <a:fillRect/>
          </a:stretch>
        </p:blipFill>
        <p:spPr>
          <a:xfrm>
            <a:off x="10179129" y="4512469"/>
            <a:ext cx="3700463" cy="1815108"/>
          </a:xfrm>
          <a:prstGeom prst="rect">
            <a:avLst/>
          </a:prstGeom>
        </p:spPr>
      </p:pic>
      <p:sp>
        <p:nvSpPr>
          <p:cNvPr id="10" name="Text 6"/>
          <p:cNvSpPr/>
          <p:nvPr/>
        </p:nvSpPr>
        <p:spPr>
          <a:xfrm>
            <a:off x="10179129" y="6571298"/>
            <a:ext cx="3700463"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9723"/>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Sentiment Analysis Works</a:t>
            </a:r>
            <a:endParaRPr lang="en-US" sz="4450" dirty="0"/>
          </a:p>
        </p:txBody>
      </p:sp>
      <p:pic>
        <p:nvPicPr>
          <p:cNvPr id="4" name="Image 1" descr="preencoded.png">    </p:cNvPr>
          <p:cNvPicPr>
            <a:picLocks noChangeAspect="1"/>
          </p:cNvPicPr>
          <p:nvPr/>
        </p:nvPicPr>
        <p:blipFill>
          <a:blip r:embed="rId2"/>
          <a:stretch>
            <a:fillRect/>
          </a:stretch>
        </p:blipFill>
        <p:spPr>
          <a:xfrm>
            <a:off x="6244709" y="2390061"/>
            <a:ext cx="1083231" cy="1299924"/>
          </a:xfrm>
          <a:prstGeom prst="rect">
            <a:avLst/>
          </a:prstGeom>
        </p:spPr>
      </p:pic>
      <p:sp>
        <p:nvSpPr>
          <p:cNvPr id="5" name="Text 1"/>
          <p:cNvSpPr/>
          <p:nvPr/>
        </p:nvSpPr>
        <p:spPr>
          <a:xfrm>
            <a:off x="7652861" y="260663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Collection</a:t>
            </a:r>
            <a:endParaRPr lang="en-US" sz="2200" dirty="0"/>
          </a:p>
        </p:txBody>
      </p:sp>
      <p:sp>
        <p:nvSpPr>
          <p:cNvPr id="6" name="Text 2"/>
          <p:cNvSpPr/>
          <p:nvPr/>
        </p:nvSpPr>
        <p:spPr>
          <a:xfrm>
            <a:off x="7652861" y="3092768"/>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Gather text data.</a:t>
            </a:r>
            <a:endParaRPr lang="en-US" sz="1700" dirty="0"/>
          </a:p>
        </p:txBody>
      </p:sp>
      <p:pic>
        <p:nvPicPr>
          <p:cNvPr id="7" name="Image 2" descr="preencoded.png">    </p:cNvPr>
          <p:cNvPicPr>
            <a:picLocks noChangeAspect="1"/>
          </p:cNvPicPr>
          <p:nvPr/>
        </p:nvPicPr>
        <p:blipFill>
          <a:blip r:embed="rId3"/>
          <a:stretch>
            <a:fillRect/>
          </a:stretch>
        </p:blipFill>
        <p:spPr>
          <a:xfrm>
            <a:off x="6244709" y="3689985"/>
            <a:ext cx="1083231" cy="1299924"/>
          </a:xfrm>
          <a:prstGeom prst="rect">
            <a:avLst/>
          </a:prstGeom>
        </p:spPr>
      </p:pic>
      <p:sp>
        <p:nvSpPr>
          <p:cNvPr id="8" name="Text 3"/>
          <p:cNvSpPr/>
          <p:nvPr/>
        </p:nvSpPr>
        <p:spPr>
          <a:xfrm>
            <a:off x="7652861" y="390656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Preprocessing</a:t>
            </a:r>
            <a:endParaRPr lang="en-US" sz="2200" dirty="0"/>
          </a:p>
        </p:txBody>
      </p:sp>
      <p:sp>
        <p:nvSpPr>
          <p:cNvPr id="9" name="Text 4"/>
          <p:cNvSpPr/>
          <p:nvPr/>
        </p:nvSpPr>
        <p:spPr>
          <a:xfrm>
            <a:off x="7652861" y="4392692"/>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Clean and prepare text.</a:t>
            </a:r>
            <a:endParaRPr lang="en-US" sz="1700" dirty="0"/>
          </a:p>
        </p:txBody>
      </p:sp>
      <p:pic>
        <p:nvPicPr>
          <p:cNvPr id="10" name="Image 3" descr="preencoded.png">    </p:cNvPr>
          <p:cNvPicPr>
            <a:picLocks noChangeAspect="1"/>
          </p:cNvPicPr>
          <p:nvPr/>
        </p:nvPicPr>
        <p:blipFill>
          <a:blip r:embed="rId4"/>
          <a:stretch>
            <a:fillRect/>
          </a:stretch>
        </p:blipFill>
        <p:spPr>
          <a:xfrm>
            <a:off x="6244709" y="4989909"/>
            <a:ext cx="1083231" cy="1299924"/>
          </a:xfrm>
          <a:prstGeom prst="rect">
            <a:avLst/>
          </a:prstGeom>
        </p:spPr>
      </p:pic>
      <p:sp>
        <p:nvSpPr>
          <p:cNvPr id="11" name="Text 5"/>
          <p:cNvSpPr/>
          <p:nvPr/>
        </p:nvSpPr>
        <p:spPr>
          <a:xfrm>
            <a:off x="7652861" y="520648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Analysis</a:t>
            </a:r>
            <a:endParaRPr lang="en-US" sz="2200" dirty="0"/>
          </a:p>
        </p:txBody>
      </p:sp>
      <p:sp>
        <p:nvSpPr>
          <p:cNvPr id="12" name="Text 6"/>
          <p:cNvSpPr/>
          <p:nvPr/>
        </p:nvSpPr>
        <p:spPr>
          <a:xfrm>
            <a:off x="7652861" y="5692616"/>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Identify sentiment.</a:t>
            </a:r>
            <a:endParaRPr lang="en-US" sz="1700" dirty="0"/>
          </a:p>
        </p:txBody>
      </p:sp>
      <p:pic>
        <p:nvPicPr>
          <p:cNvPr id="13" name="Image 4" descr="preencoded.png">    </p:cNvPr>
          <p:cNvPicPr>
            <a:picLocks noChangeAspect="1"/>
          </p:cNvPicPr>
          <p:nvPr/>
        </p:nvPicPr>
        <p:blipFill>
          <a:blip r:embed="rId5"/>
          <a:stretch>
            <a:fillRect/>
          </a:stretch>
        </p:blipFill>
        <p:spPr>
          <a:xfrm>
            <a:off x="6244709" y="6289834"/>
            <a:ext cx="1083231" cy="1299924"/>
          </a:xfrm>
          <a:prstGeom prst="rect">
            <a:avLst/>
          </a:prstGeom>
        </p:spPr>
      </p:pic>
      <p:sp>
        <p:nvSpPr>
          <p:cNvPr id="14" name="Text 7"/>
          <p:cNvSpPr/>
          <p:nvPr/>
        </p:nvSpPr>
        <p:spPr>
          <a:xfrm>
            <a:off x="7652861" y="650640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Reporting</a:t>
            </a:r>
            <a:endParaRPr lang="en-US" sz="2200" dirty="0"/>
          </a:p>
        </p:txBody>
      </p:sp>
      <p:sp>
        <p:nvSpPr>
          <p:cNvPr id="15" name="Text 8"/>
          <p:cNvSpPr/>
          <p:nvPr/>
        </p:nvSpPr>
        <p:spPr>
          <a:xfrm>
            <a:off x="7652861" y="6992541"/>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Visualize results.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246942"/>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Applications</a:t>
            </a:r>
            <a:endParaRPr lang="en-US" sz="4450" dirty="0"/>
          </a:p>
        </p:txBody>
      </p:sp>
      <p:sp>
        <p:nvSpPr>
          <p:cNvPr id="3" name="Text 1"/>
          <p:cNvSpPr/>
          <p:nvPr/>
        </p:nvSpPr>
        <p:spPr>
          <a:xfrm>
            <a:off x="1788795" y="3042642"/>
            <a:ext cx="2906554"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Market Research</a:t>
            </a:r>
            <a:endParaRPr lang="en-US" sz="2200" dirty="0"/>
          </a:p>
        </p:txBody>
      </p:sp>
      <p:sp>
        <p:nvSpPr>
          <p:cNvPr id="4" name="Text 2"/>
          <p:cNvSpPr/>
          <p:nvPr/>
        </p:nvSpPr>
        <p:spPr>
          <a:xfrm>
            <a:off x="758309" y="3528774"/>
            <a:ext cx="3937040" cy="346710"/>
          </a:xfrm>
          <a:prstGeom prst="rect">
            <a:avLst/>
          </a:prstGeom>
          <a:noFill/>
          <a:ln/>
        </p:spPr>
        <p:txBody>
          <a:bodyPr wrap="non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Trend identification.</a:t>
            </a:r>
            <a:endParaRPr lang="en-US" sz="1700" dirty="0"/>
          </a:p>
        </p:txBody>
      </p:sp>
      <p:pic>
        <p:nvPicPr>
          <p:cNvPr id="5" name="Image 0" descr="preencoded.png">    </p:cNvPr>
          <p:cNvPicPr>
            <a:picLocks noChangeAspect="1"/>
          </p:cNvPicPr>
          <p:nvPr/>
        </p:nvPicPr>
        <p:blipFill>
          <a:blip r:embed="rId1"/>
          <a:stretch>
            <a:fillRect/>
          </a:stretch>
        </p:blipFill>
        <p:spPr>
          <a:xfrm>
            <a:off x="5020270" y="2392918"/>
            <a:ext cx="4589740" cy="4589740"/>
          </a:xfrm>
          <a:prstGeom prst="rect">
            <a:avLst/>
          </a:prstGeom>
        </p:spPr>
      </p:pic>
      <p:sp>
        <p:nvSpPr>
          <p:cNvPr id="6" name="Text 3"/>
          <p:cNvSpPr/>
          <p:nvPr/>
        </p:nvSpPr>
        <p:spPr>
          <a:xfrm>
            <a:off x="6229290" y="3170813"/>
            <a:ext cx="324088" cy="405170"/>
          </a:xfrm>
          <a:prstGeom prst="rect">
            <a:avLst/>
          </a:prstGeom>
          <a:noFill/>
          <a:ln/>
        </p:spPr>
        <p:txBody>
          <a:bodyPr wrap="none" lIns="0" tIns="0" rIns="0" bIns="0" rtlCol="0" anchor="t"/>
          <a:lstStyle/>
          <a:p>
            <a:pPr algn="l" indent="0" marL="0">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7" name="Text 4"/>
          <p:cNvSpPr/>
          <p:nvPr/>
        </p:nvSpPr>
        <p:spPr>
          <a:xfrm>
            <a:off x="9934932" y="3042642"/>
            <a:ext cx="308693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Customer Service</a:t>
            </a:r>
            <a:endParaRPr lang="en-US" sz="2200" dirty="0"/>
          </a:p>
        </p:txBody>
      </p:sp>
      <p:sp>
        <p:nvSpPr>
          <p:cNvPr id="8" name="Text 5"/>
          <p:cNvSpPr/>
          <p:nvPr/>
        </p:nvSpPr>
        <p:spPr>
          <a:xfrm>
            <a:off x="9934932" y="3528774"/>
            <a:ext cx="3937159"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Improve responses.</a:t>
            </a:r>
            <a:endParaRPr lang="en-US" sz="1700" dirty="0"/>
          </a:p>
        </p:txBody>
      </p:sp>
      <p:pic>
        <p:nvPicPr>
          <p:cNvPr id="9" name="Image 1" descr="preencoded.png">    </p:cNvPr>
          <p:cNvPicPr>
            <a:picLocks noChangeAspect="1"/>
          </p:cNvPicPr>
          <p:nvPr/>
        </p:nvPicPr>
        <p:blipFill>
          <a:blip r:embed="rId2"/>
          <a:stretch>
            <a:fillRect/>
          </a:stretch>
        </p:blipFill>
        <p:spPr>
          <a:xfrm>
            <a:off x="5020270" y="2392918"/>
            <a:ext cx="4589740" cy="4589740"/>
          </a:xfrm>
          <a:prstGeom prst="rect">
            <a:avLst/>
          </a:prstGeom>
        </p:spPr>
      </p:pic>
      <p:sp>
        <p:nvSpPr>
          <p:cNvPr id="10" name="Text 6"/>
          <p:cNvSpPr/>
          <p:nvPr/>
        </p:nvSpPr>
        <p:spPr>
          <a:xfrm>
            <a:off x="8467308" y="3561457"/>
            <a:ext cx="324088" cy="405170"/>
          </a:xfrm>
          <a:prstGeom prst="rect">
            <a:avLst/>
          </a:prstGeom>
          <a:noFill/>
          <a:ln/>
        </p:spPr>
        <p:txBody>
          <a:bodyPr wrap="none" lIns="0" tIns="0" rIns="0" bIns="0" rtlCol="0" anchor="t"/>
          <a:lstStyle/>
          <a:p>
            <a:pPr algn="l" indent="0" marL="0">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1" name="Text 7"/>
          <p:cNvSpPr/>
          <p:nvPr/>
        </p:nvSpPr>
        <p:spPr>
          <a:xfrm>
            <a:off x="9934932" y="5499973"/>
            <a:ext cx="2926199"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Brand Monitoring</a:t>
            </a:r>
            <a:endParaRPr lang="en-US" sz="2200" dirty="0"/>
          </a:p>
        </p:txBody>
      </p:sp>
      <p:sp>
        <p:nvSpPr>
          <p:cNvPr id="12" name="Text 8"/>
          <p:cNvSpPr/>
          <p:nvPr/>
        </p:nvSpPr>
        <p:spPr>
          <a:xfrm>
            <a:off x="9934932" y="5986105"/>
            <a:ext cx="3937159"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Protect reputation.</a:t>
            </a:r>
            <a:endParaRPr lang="en-US" sz="1700" dirty="0"/>
          </a:p>
        </p:txBody>
      </p:sp>
      <p:pic>
        <p:nvPicPr>
          <p:cNvPr id="13" name="Image 2" descr="preencoded.png">    </p:cNvPr>
          <p:cNvPicPr>
            <a:picLocks noChangeAspect="1"/>
          </p:cNvPicPr>
          <p:nvPr/>
        </p:nvPicPr>
        <p:blipFill>
          <a:blip r:embed="rId3"/>
          <a:stretch>
            <a:fillRect/>
          </a:stretch>
        </p:blipFill>
        <p:spPr>
          <a:xfrm>
            <a:off x="5020270" y="2392918"/>
            <a:ext cx="4589740" cy="4589740"/>
          </a:xfrm>
          <a:prstGeom prst="rect">
            <a:avLst/>
          </a:prstGeom>
        </p:spPr>
      </p:pic>
      <p:sp>
        <p:nvSpPr>
          <p:cNvPr id="14" name="Text 9"/>
          <p:cNvSpPr/>
          <p:nvPr/>
        </p:nvSpPr>
        <p:spPr>
          <a:xfrm>
            <a:off x="8076664" y="5799475"/>
            <a:ext cx="324088" cy="405170"/>
          </a:xfrm>
          <a:prstGeom prst="rect">
            <a:avLst/>
          </a:prstGeom>
          <a:noFill/>
          <a:ln/>
        </p:spPr>
        <p:txBody>
          <a:bodyPr wrap="none" lIns="0" tIns="0" rIns="0" bIns="0" rtlCol="0" anchor="t"/>
          <a:lstStyle/>
          <a:p>
            <a:pPr algn="l" indent="0" marL="0">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5" name="Text 10"/>
          <p:cNvSpPr/>
          <p:nvPr/>
        </p:nvSpPr>
        <p:spPr>
          <a:xfrm>
            <a:off x="1647944" y="5499973"/>
            <a:ext cx="3047405"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Product Analytics</a:t>
            </a:r>
            <a:endParaRPr lang="en-US" sz="2200" dirty="0"/>
          </a:p>
        </p:txBody>
      </p:sp>
      <p:sp>
        <p:nvSpPr>
          <p:cNvPr id="16" name="Text 11"/>
          <p:cNvSpPr/>
          <p:nvPr/>
        </p:nvSpPr>
        <p:spPr>
          <a:xfrm>
            <a:off x="758309" y="5986105"/>
            <a:ext cx="3937040" cy="346710"/>
          </a:xfrm>
          <a:prstGeom prst="rect">
            <a:avLst/>
          </a:prstGeom>
          <a:noFill/>
          <a:ln/>
        </p:spPr>
        <p:txBody>
          <a:bodyPr wrap="non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Enhance features.</a:t>
            </a:r>
            <a:endParaRPr lang="en-US" sz="1700" dirty="0"/>
          </a:p>
        </p:txBody>
      </p:sp>
      <p:pic>
        <p:nvPicPr>
          <p:cNvPr id="17" name="Image 3" descr="preencoded.png">    </p:cNvPr>
          <p:cNvPicPr>
            <a:picLocks noChangeAspect="1"/>
          </p:cNvPicPr>
          <p:nvPr/>
        </p:nvPicPr>
        <p:blipFill>
          <a:blip r:embed="rId4"/>
          <a:stretch>
            <a:fillRect/>
          </a:stretch>
        </p:blipFill>
        <p:spPr>
          <a:xfrm>
            <a:off x="5020270" y="2392918"/>
            <a:ext cx="4589740" cy="4589740"/>
          </a:xfrm>
          <a:prstGeom prst="rect">
            <a:avLst/>
          </a:prstGeom>
        </p:spPr>
      </p:pic>
      <p:sp>
        <p:nvSpPr>
          <p:cNvPr id="18" name="Text 12"/>
          <p:cNvSpPr/>
          <p:nvPr/>
        </p:nvSpPr>
        <p:spPr>
          <a:xfrm>
            <a:off x="5838646" y="5408831"/>
            <a:ext cx="324088" cy="405170"/>
          </a:xfrm>
          <a:prstGeom prst="rect">
            <a:avLst/>
          </a:prstGeom>
          <a:noFill/>
          <a:ln/>
        </p:spPr>
        <p:txBody>
          <a:bodyPr wrap="none" lIns="0" tIns="0" rIns="0" bIns="0" rtlCol="0" anchor="t"/>
          <a:lstStyle/>
          <a:p>
            <a:pPr algn="l" indent="0" marL="0">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4</a:t>
            </a:r>
            <a:endParaRPr lang="en-US" sz="2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534597"/>
            <a:ext cx="7856220"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Tools and Technologies</a:t>
            </a:r>
            <a:endParaRPr lang="en-US" sz="4450" dirty="0"/>
          </a:p>
        </p:txBody>
      </p:sp>
      <p:sp>
        <p:nvSpPr>
          <p:cNvPr id="3" name="Shape 1"/>
          <p:cNvSpPr/>
          <p:nvPr/>
        </p:nvSpPr>
        <p:spPr>
          <a:xfrm>
            <a:off x="758309" y="2680573"/>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1698665" y="3123128"/>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5" name="Text 3"/>
          <p:cNvSpPr/>
          <p:nvPr/>
        </p:nvSpPr>
        <p:spPr>
          <a:xfrm>
            <a:off x="3160395" y="289714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Python</a:t>
            </a:r>
            <a:endParaRPr lang="en-US" sz="2200" dirty="0"/>
          </a:p>
        </p:txBody>
      </p:sp>
      <p:sp>
        <p:nvSpPr>
          <p:cNvPr id="6" name="Text 4"/>
          <p:cNvSpPr/>
          <p:nvPr/>
        </p:nvSpPr>
        <p:spPr>
          <a:xfrm>
            <a:off x="3160395" y="3383280"/>
            <a:ext cx="502741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NLTK, Matplotlib and Machine Learning Algorithms.</a:t>
            </a:r>
            <a:endParaRPr lang="en-US" sz="1700" dirty="0"/>
          </a:p>
        </p:txBody>
      </p:sp>
      <p:sp>
        <p:nvSpPr>
          <p:cNvPr id="7" name="Shape 5"/>
          <p:cNvSpPr/>
          <p:nvPr/>
        </p:nvSpPr>
        <p:spPr>
          <a:xfrm>
            <a:off x="3052048" y="3931325"/>
            <a:ext cx="10711815" cy="15240"/>
          </a:xfrm>
          <a:prstGeom prst="roundRect">
            <a:avLst>
              <a:gd name="adj" fmla="val 597101"/>
            </a:avLst>
          </a:prstGeom>
          <a:solidFill>
            <a:srgbClr val="8D2424"/>
          </a:solidFill>
          <a:ln/>
        </p:spPr>
      </p:sp>
      <p:sp>
        <p:nvSpPr>
          <p:cNvPr id="8" name="Shape 6"/>
          <p:cNvSpPr/>
          <p:nvPr/>
        </p:nvSpPr>
        <p:spPr>
          <a:xfrm>
            <a:off x="758309" y="4054793"/>
            <a:ext cx="4371142" cy="1265992"/>
          </a:xfrm>
          <a:prstGeom prst="roundRect">
            <a:avLst>
              <a:gd name="adj" fmla="val 7188"/>
            </a:avLst>
          </a:prstGeom>
          <a:solidFill>
            <a:srgbClr val="740B0B"/>
          </a:solidFill>
          <a:ln w="7620">
            <a:solidFill>
              <a:srgbClr val="8D2424"/>
            </a:solidFill>
            <a:prstDash val="solid"/>
          </a:ln>
        </p:spPr>
      </p:sp>
      <p:sp>
        <p:nvSpPr>
          <p:cNvPr id="9" name="Text 7"/>
          <p:cNvSpPr/>
          <p:nvPr/>
        </p:nvSpPr>
        <p:spPr>
          <a:xfrm>
            <a:off x="2791539" y="4497348"/>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0" name="Text 8"/>
          <p:cNvSpPr/>
          <p:nvPr/>
        </p:nvSpPr>
        <p:spPr>
          <a:xfrm>
            <a:off x="5346025" y="427136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Visualization</a:t>
            </a:r>
            <a:endParaRPr lang="en-US" sz="2200" dirty="0"/>
          </a:p>
        </p:txBody>
      </p:sp>
      <p:sp>
        <p:nvSpPr>
          <p:cNvPr id="11" name="Text 9"/>
          <p:cNvSpPr/>
          <p:nvPr/>
        </p:nvSpPr>
        <p:spPr>
          <a:xfrm>
            <a:off x="5346025" y="4757499"/>
            <a:ext cx="361009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Matplotlib, Seaborn and WordCloud.</a:t>
            </a:r>
            <a:endParaRPr lang="en-US" sz="1700" dirty="0"/>
          </a:p>
        </p:txBody>
      </p:sp>
      <p:sp>
        <p:nvSpPr>
          <p:cNvPr id="12" name="Shape 10"/>
          <p:cNvSpPr/>
          <p:nvPr/>
        </p:nvSpPr>
        <p:spPr>
          <a:xfrm>
            <a:off x="5237678" y="5305544"/>
            <a:ext cx="8526185" cy="15240"/>
          </a:xfrm>
          <a:prstGeom prst="roundRect">
            <a:avLst>
              <a:gd name="adj" fmla="val 597101"/>
            </a:avLst>
          </a:prstGeom>
          <a:solidFill>
            <a:srgbClr val="8D2424"/>
          </a:solidFill>
          <a:ln/>
        </p:spPr>
      </p:sp>
      <p:sp>
        <p:nvSpPr>
          <p:cNvPr id="13" name="Shape 11"/>
          <p:cNvSpPr/>
          <p:nvPr/>
        </p:nvSpPr>
        <p:spPr>
          <a:xfrm>
            <a:off x="758309" y="5429012"/>
            <a:ext cx="6556891" cy="1265992"/>
          </a:xfrm>
          <a:prstGeom prst="roundRect">
            <a:avLst>
              <a:gd name="adj" fmla="val 7188"/>
            </a:avLst>
          </a:prstGeom>
          <a:solidFill>
            <a:srgbClr val="740B0B"/>
          </a:solidFill>
          <a:ln w="7620">
            <a:solidFill>
              <a:srgbClr val="8D2424"/>
            </a:solidFill>
            <a:prstDash val="solid"/>
          </a:ln>
        </p:spPr>
      </p:sp>
      <p:sp>
        <p:nvSpPr>
          <p:cNvPr id="14" name="Text 12"/>
          <p:cNvSpPr/>
          <p:nvPr/>
        </p:nvSpPr>
        <p:spPr>
          <a:xfrm>
            <a:off x="3884414" y="5871567"/>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5" name="Text 13"/>
          <p:cNvSpPr/>
          <p:nvPr/>
        </p:nvSpPr>
        <p:spPr>
          <a:xfrm>
            <a:off x="7531775" y="564558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Cloud APIs</a:t>
            </a:r>
            <a:endParaRPr lang="en-US" sz="2200" dirty="0"/>
          </a:p>
        </p:txBody>
      </p:sp>
      <p:sp>
        <p:nvSpPr>
          <p:cNvPr id="16" name="Text 14"/>
          <p:cNvSpPr/>
          <p:nvPr/>
        </p:nvSpPr>
        <p:spPr>
          <a:xfrm>
            <a:off x="7531775" y="6131719"/>
            <a:ext cx="5214461"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TextBlob API, Google's BERT API, Chatgpt's model 4o.</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85574"/>
            <a:ext cx="11326177" cy="712708"/>
          </a:xfrm>
          <a:prstGeom prst="rect">
            <a:avLst/>
          </a:prstGeom>
          <a:noFill/>
          <a:ln/>
        </p:spPr>
        <p:txBody>
          <a:bodyPr wrap="none" lIns="0" tIns="0" rIns="0" bIns="0" rtlCol="0" anchor="t"/>
          <a:lstStyle/>
          <a:p>
            <a:pPr algn="l" indent="0" marL="0">
              <a:lnSpc>
                <a:spcPts val="5600"/>
              </a:lnSpc>
              <a:buNone/>
            </a:pPr>
            <a:r>
              <a:rPr lang="en-US" sz="4450" b="1" dirty="0">
                <a:solidFill>
                  <a:srgbClr val="FAEBEB"/>
                </a:solidFill>
                <a:latin typeface="Dela Gothic One" pitchFamily="34" charset="0"/>
                <a:ea typeface="Dela Gothic One" pitchFamily="34" charset="-122"/>
                <a:cs typeface="Dela Gothic One" pitchFamily="34" charset="-120"/>
              </a:rPr>
              <a:t>Unique Features &amp; Enhancements</a:t>
            </a:r>
            <a:endParaRPr lang="en-US" sz="4450" dirty="0"/>
          </a:p>
        </p:txBody>
      </p:sp>
      <p:pic>
        <p:nvPicPr>
          <p:cNvPr id="3" name="Image 0" descr="preencoded.png">    </p:cNvPr>
          <p:cNvPicPr>
            <a:picLocks noChangeAspect="1"/>
          </p:cNvPicPr>
          <p:nvPr/>
        </p:nvPicPr>
        <p:blipFill>
          <a:blip r:embed="rId1"/>
          <a:stretch>
            <a:fillRect/>
          </a:stretch>
        </p:blipFill>
        <p:spPr>
          <a:xfrm>
            <a:off x="758309" y="1931551"/>
            <a:ext cx="1083231" cy="1299924"/>
          </a:xfrm>
          <a:prstGeom prst="rect">
            <a:avLst/>
          </a:prstGeom>
        </p:spPr>
      </p:pic>
      <p:sp>
        <p:nvSpPr>
          <p:cNvPr id="4" name="Text 1"/>
          <p:cNvSpPr/>
          <p:nvPr/>
        </p:nvSpPr>
        <p:spPr>
          <a:xfrm>
            <a:off x="2166461" y="2148126"/>
            <a:ext cx="432744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Enhanced Data Collection</a:t>
            </a:r>
            <a:endParaRPr lang="en-US" sz="2200" dirty="0"/>
          </a:p>
        </p:txBody>
      </p:sp>
      <p:sp>
        <p:nvSpPr>
          <p:cNvPr id="5" name="Text 2"/>
          <p:cNvSpPr/>
          <p:nvPr/>
        </p:nvSpPr>
        <p:spPr>
          <a:xfrm>
            <a:off x="2166461" y="2634258"/>
            <a:ext cx="117056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Expanding our dataset to capture a wider range of sentiments and contexts.</a:t>
            </a:r>
            <a:endParaRPr lang="en-US" sz="1700" dirty="0"/>
          </a:p>
        </p:txBody>
      </p:sp>
      <p:pic>
        <p:nvPicPr>
          <p:cNvPr id="6" name="Image 1" descr="preencoded.png">    </p:cNvPr>
          <p:cNvPicPr>
            <a:picLocks noChangeAspect="1"/>
          </p:cNvPicPr>
          <p:nvPr/>
        </p:nvPicPr>
        <p:blipFill>
          <a:blip r:embed="rId2"/>
          <a:stretch>
            <a:fillRect/>
          </a:stretch>
        </p:blipFill>
        <p:spPr>
          <a:xfrm>
            <a:off x="758309" y="3231475"/>
            <a:ext cx="1083231" cy="1299924"/>
          </a:xfrm>
          <a:prstGeom prst="rect">
            <a:avLst/>
          </a:prstGeom>
        </p:spPr>
      </p:pic>
      <p:sp>
        <p:nvSpPr>
          <p:cNvPr id="7" name="Text 3"/>
          <p:cNvSpPr/>
          <p:nvPr/>
        </p:nvSpPr>
        <p:spPr>
          <a:xfrm>
            <a:off x="2166461" y="3448050"/>
            <a:ext cx="4075509"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Integration Capabilities</a:t>
            </a:r>
            <a:endParaRPr lang="en-US" sz="2200" dirty="0"/>
          </a:p>
        </p:txBody>
      </p:sp>
      <p:sp>
        <p:nvSpPr>
          <p:cNvPr id="8" name="Text 4"/>
          <p:cNvSpPr/>
          <p:nvPr/>
        </p:nvSpPr>
        <p:spPr>
          <a:xfrm>
            <a:off x="2166461" y="3934182"/>
            <a:ext cx="117056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Works seamlessly with tools like chatbots, CRM systems, and social media monitoring platforms.</a:t>
            </a:r>
            <a:endParaRPr lang="en-US" sz="1700" dirty="0"/>
          </a:p>
        </p:txBody>
      </p:sp>
      <p:pic>
        <p:nvPicPr>
          <p:cNvPr id="9" name="Image 2" descr="preencoded.png">    </p:cNvPr>
          <p:cNvPicPr>
            <a:picLocks noChangeAspect="1"/>
          </p:cNvPicPr>
          <p:nvPr/>
        </p:nvPicPr>
        <p:blipFill>
          <a:blip r:embed="rId3"/>
          <a:stretch>
            <a:fillRect/>
          </a:stretch>
        </p:blipFill>
        <p:spPr>
          <a:xfrm>
            <a:off x="758309" y="4531400"/>
            <a:ext cx="1083231" cy="1612702"/>
          </a:xfrm>
          <a:prstGeom prst="rect">
            <a:avLst/>
          </a:prstGeom>
        </p:spPr>
      </p:pic>
      <p:sp>
        <p:nvSpPr>
          <p:cNvPr id="10" name="Text 5"/>
          <p:cNvSpPr/>
          <p:nvPr/>
        </p:nvSpPr>
        <p:spPr>
          <a:xfrm>
            <a:off x="2166461" y="4747974"/>
            <a:ext cx="470689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Real-time APIs for Analysis</a:t>
            </a:r>
            <a:endParaRPr lang="en-US" sz="2200" dirty="0"/>
          </a:p>
        </p:txBody>
      </p:sp>
      <p:sp>
        <p:nvSpPr>
          <p:cNvPr id="11" name="Text 6"/>
          <p:cNvSpPr/>
          <p:nvPr/>
        </p:nvSpPr>
        <p:spPr>
          <a:xfrm>
            <a:off x="2166461" y="5234107"/>
            <a:ext cx="117056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Process and analyze text instantly, enabling rapid insights for applications like chatbots, social media monitoring, and customer feedback analysis.</a:t>
            </a:r>
            <a:endParaRPr lang="en-US" sz="1700" dirty="0"/>
          </a:p>
        </p:txBody>
      </p:sp>
      <p:pic>
        <p:nvPicPr>
          <p:cNvPr id="12" name="Image 3" descr="preencoded.png">    </p:cNvPr>
          <p:cNvPicPr>
            <a:picLocks noChangeAspect="1"/>
          </p:cNvPicPr>
          <p:nvPr/>
        </p:nvPicPr>
        <p:blipFill>
          <a:blip r:embed="rId4"/>
          <a:stretch>
            <a:fillRect/>
          </a:stretch>
        </p:blipFill>
        <p:spPr>
          <a:xfrm>
            <a:off x="758309" y="6144101"/>
            <a:ext cx="1083231" cy="1299924"/>
          </a:xfrm>
          <a:prstGeom prst="rect">
            <a:avLst/>
          </a:prstGeom>
        </p:spPr>
      </p:pic>
      <p:sp>
        <p:nvSpPr>
          <p:cNvPr id="13" name="Text 7"/>
          <p:cNvSpPr/>
          <p:nvPr/>
        </p:nvSpPr>
        <p:spPr>
          <a:xfrm>
            <a:off x="2166461" y="6360676"/>
            <a:ext cx="5463659"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Customizable Sentiment Models</a:t>
            </a:r>
            <a:endParaRPr lang="en-US" sz="2200" dirty="0"/>
          </a:p>
        </p:txBody>
      </p:sp>
      <p:sp>
        <p:nvSpPr>
          <p:cNvPr id="14" name="Text 8"/>
          <p:cNvSpPr/>
          <p:nvPr/>
        </p:nvSpPr>
        <p:spPr>
          <a:xfrm>
            <a:off x="2166461" y="6846808"/>
            <a:ext cx="117056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Creating tailored sentiment models for specific industries and applications.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2025-03-27T05:53:32Z</dcterms:created>
  <dcterms:modified xsi:type="dcterms:W3CDTF">2025-03-27T05:53:32Z</dcterms:modified>
</cp:coreProperties>
</file>